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300700" cy="10299700"/>
  <p:notesSz cx="18300700" cy="1029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651290" y="2701944"/>
            <a:ext cx="12564744" cy="1280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26415" y="1115936"/>
            <a:ext cx="7284084" cy="1366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FFAB4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970451" y="2643771"/>
            <a:ext cx="10359796" cy="2112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51434" y="3619074"/>
            <a:ext cx="10617200" cy="2952115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 algn="ctr">
              <a:lnSpc>
                <a:spcPct val="100099"/>
              </a:lnSpc>
              <a:spcBef>
                <a:spcPts val="80"/>
              </a:spcBef>
            </a:pPr>
            <a:r>
              <a:rPr sz="6400" spc="875" dirty="0">
                <a:solidFill>
                  <a:srgbClr val="FFFFFF"/>
                </a:solidFill>
              </a:rPr>
              <a:t>Optimizing </a:t>
            </a:r>
            <a:r>
              <a:rPr sz="6400" spc="885" dirty="0">
                <a:solidFill>
                  <a:srgbClr val="FFFFFF"/>
                </a:solidFill>
              </a:rPr>
              <a:t>Performance</a:t>
            </a:r>
            <a:r>
              <a:rPr sz="6400" spc="459" dirty="0">
                <a:solidFill>
                  <a:srgbClr val="FFFFFF"/>
                </a:solidFill>
              </a:rPr>
              <a:t> </a:t>
            </a:r>
            <a:r>
              <a:rPr sz="6400" spc="919" dirty="0">
                <a:solidFill>
                  <a:srgbClr val="FFFFFF"/>
                </a:solidFill>
              </a:rPr>
              <a:t>Through </a:t>
            </a:r>
            <a:r>
              <a:rPr sz="6400" spc="710" dirty="0">
                <a:solidFill>
                  <a:srgbClr val="FFFFFF"/>
                </a:solidFill>
              </a:rPr>
              <a:t>Virtual</a:t>
            </a:r>
            <a:r>
              <a:rPr sz="6400" spc="415" dirty="0">
                <a:solidFill>
                  <a:srgbClr val="FFFFFF"/>
                </a:solidFill>
              </a:rPr>
              <a:t> </a:t>
            </a:r>
            <a:r>
              <a:rPr sz="6400" spc="855" dirty="0">
                <a:solidFill>
                  <a:srgbClr val="FFFFFF"/>
                </a:solidFill>
              </a:rPr>
              <a:t>Memory</a:t>
            </a:r>
            <a:r>
              <a:rPr sz="6400" spc="420" dirty="0">
                <a:solidFill>
                  <a:srgbClr val="FFFFFF"/>
                </a:solidFill>
              </a:rPr>
              <a:t> </a:t>
            </a:r>
            <a:r>
              <a:rPr sz="6400" spc="930" dirty="0">
                <a:solidFill>
                  <a:srgbClr val="FFFFFF"/>
                </a:solidFill>
              </a:rPr>
              <a:t>Systems</a:t>
            </a:r>
            <a:endParaRPr sz="6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11A4B6-A8A2-C7D0-F7B9-7D67D2B596FA}"/>
              </a:ext>
            </a:extLst>
          </p:cNvPr>
          <p:cNvSpPr txBox="1"/>
          <p:nvPr/>
        </p:nvSpPr>
        <p:spPr>
          <a:xfrm>
            <a:off x="9144000" y="6891409"/>
            <a:ext cx="54864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Roboto" panose="02000000000000000000" pitchFamily="2" charset="0"/>
                <a:cs typeface="Roboto" panose="02000000000000000000" pitchFamily="2" charset="0"/>
              </a:rPr>
              <a:t>PARTHASARATHY. A (192211244)</a:t>
            </a:r>
            <a:endParaRPr lang="en-IN" sz="20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Roboto" panose="02000000000000000000" pitchFamily="2" charset="0"/>
                <a:cs typeface="Roboto" panose="02000000000000000000" pitchFamily="2" charset="0"/>
              </a:rPr>
              <a:t>S. LOKESH KUMAR(192211258)</a:t>
            </a:r>
            <a:endParaRPr lang="en-IN" sz="20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Roboto" panose="02000000000000000000" pitchFamily="2" charset="0"/>
                <a:cs typeface="Roboto" panose="02000000000000000000" pitchFamily="2" charset="0"/>
              </a:rPr>
              <a:t>GURIJALA KRISHNA VAMSI(192211254)</a:t>
            </a:r>
            <a:endParaRPr lang="en-IN" sz="20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l"/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681706"/>
            <a:ext cx="5399405" cy="15722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0150" spc="1270" dirty="0"/>
              <a:t>Thanks!</a:t>
            </a:r>
            <a:endParaRPr sz="10150"/>
          </a:p>
        </p:txBody>
      </p:sp>
      <p:sp>
        <p:nvSpPr>
          <p:cNvPr id="4" name="object 4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226060">
              <a:lnSpc>
                <a:spcPct val="100000"/>
              </a:lnSpc>
              <a:spcBef>
                <a:spcPts val="114"/>
              </a:spcBef>
            </a:pPr>
            <a:r>
              <a:rPr sz="10050" spc="1162" baseline="2487" dirty="0"/>
              <a:t>In</a:t>
            </a:r>
            <a:r>
              <a:rPr sz="10050" spc="1162" baseline="2072" dirty="0"/>
              <a:t>tr</a:t>
            </a:r>
            <a:r>
              <a:rPr sz="10050" spc="1162" baseline="1658" dirty="0"/>
              <a:t>od</a:t>
            </a:r>
            <a:r>
              <a:rPr sz="10050" spc="1162" baseline="1243" dirty="0"/>
              <a:t>u</a:t>
            </a:r>
            <a:r>
              <a:rPr sz="6700" spc="775" dirty="0"/>
              <a:t>ction</a:t>
            </a:r>
            <a:endParaRPr sz="6700"/>
          </a:p>
        </p:txBody>
      </p:sp>
      <p:sp>
        <p:nvSpPr>
          <p:cNvPr id="3" name="object 3"/>
          <p:cNvSpPr txBox="1"/>
          <p:nvPr/>
        </p:nvSpPr>
        <p:spPr>
          <a:xfrm>
            <a:off x="1277955" y="3143026"/>
            <a:ext cx="7437120" cy="3420110"/>
          </a:xfrm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55880" marR="1002665" indent="4445">
              <a:lnSpc>
                <a:spcPts val="4550"/>
              </a:lnSpc>
              <a:spcBef>
                <a:spcPts val="165"/>
              </a:spcBef>
            </a:pPr>
            <a:r>
              <a:rPr sz="5550" spc="615" baseline="3003" dirty="0">
                <a:solidFill>
                  <a:srgbClr val="FFFFFF"/>
                </a:solidFill>
                <a:latin typeface="Calibri"/>
                <a:cs typeface="Calibri"/>
              </a:rPr>
              <a:t>Un</a:t>
            </a:r>
            <a:r>
              <a:rPr sz="5550" spc="615" baseline="2252" dirty="0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sz="5550" spc="615" baseline="1501" dirty="0">
                <a:solidFill>
                  <a:srgbClr val="FFFFFF"/>
                </a:solidFill>
                <a:latin typeface="Calibri"/>
                <a:cs typeface="Calibri"/>
              </a:rPr>
              <a:t>rsta</a:t>
            </a:r>
            <a:r>
              <a:rPr sz="3700" spc="409" dirty="0">
                <a:solidFill>
                  <a:srgbClr val="FFFFFF"/>
                </a:solidFill>
                <a:latin typeface="Calibri"/>
                <a:cs typeface="Calibri"/>
              </a:rPr>
              <a:t>nding</a:t>
            </a:r>
            <a:r>
              <a:rPr sz="37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b="1" spc="360" dirty="0">
                <a:solidFill>
                  <a:srgbClr val="FFFFFF"/>
                </a:solidFill>
                <a:latin typeface="Calibri"/>
                <a:cs typeface="Calibri"/>
              </a:rPr>
              <a:t>virt</a:t>
            </a:r>
            <a:r>
              <a:rPr sz="5550" b="1" spc="540" baseline="-1501" dirty="0">
                <a:solidFill>
                  <a:srgbClr val="FFFFFF"/>
                </a:solidFill>
                <a:latin typeface="Calibri"/>
                <a:cs typeface="Calibri"/>
              </a:rPr>
              <a:t>ual </a:t>
            </a:r>
            <a:r>
              <a:rPr sz="5550" b="1" spc="855" baseline="3753" dirty="0">
                <a:solidFill>
                  <a:srgbClr val="FFFFFF"/>
                </a:solidFill>
                <a:latin typeface="Calibri"/>
                <a:cs typeface="Calibri"/>
              </a:rPr>
              <a:t>me</a:t>
            </a:r>
            <a:r>
              <a:rPr sz="5550" b="1" spc="855" baseline="3003" dirty="0">
                <a:solidFill>
                  <a:srgbClr val="FFFFFF"/>
                </a:solidFill>
                <a:latin typeface="Calibri"/>
                <a:cs typeface="Calibri"/>
              </a:rPr>
              <a:t>mo</a:t>
            </a:r>
            <a:r>
              <a:rPr sz="5550" b="1" spc="855" baseline="2252" dirty="0">
                <a:solidFill>
                  <a:srgbClr val="FFFFFF"/>
                </a:solidFill>
                <a:latin typeface="Calibri"/>
                <a:cs typeface="Calibri"/>
              </a:rPr>
              <a:t>ry</a:t>
            </a:r>
            <a:r>
              <a:rPr sz="5550" b="1" spc="165" baseline="2252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705" baseline="1501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5550" spc="172" baseline="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229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37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440" dirty="0">
                <a:solidFill>
                  <a:srgbClr val="FFFFFF"/>
                </a:solidFill>
                <a:latin typeface="Calibri"/>
                <a:cs typeface="Calibri"/>
              </a:rPr>
              <a:t>impac</a:t>
            </a:r>
            <a:r>
              <a:rPr sz="5550" spc="660" baseline="-1501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5550" spc="172" baseline="-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615" baseline="-1501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endParaRPr sz="5550" baseline="-1501">
              <a:latin typeface="Calibri"/>
              <a:cs typeface="Calibri"/>
            </a:endParaRPr>
          </a:p>
          <a:p>
            <a:pPr marL="38100" marR="30480" indent="13335">
              <a:lnSpc>
                <a:spcPct val="98500"/>
              </a:lnSpc>
              <a:spcBef>
                <a:spcPts val="70"/>
              </a:spcBef>
            </a:pPr>
            <a:r>
              <a:rPr sz="5550" spc="569" baseline="6756" dirty="0">
                <a:solidFill>
                  <a:srgbClr val="FFFFFF"/>
                </a:solidFill>
                <a:latin typeface="Calibri"/>
                <a:cs typeface="Calibri"/>
              </a:rPr>
              <a:t>sy</a:t>
            </a:r>
            <a:r>
              <a:rPr sz="5550" spc="569" baseline="6006" dirty="0">
                <a:solidFill>
                  <a:srgbClr val="FFFFFF"/>
                </a:solidFill>
                <a:latin typeface="Calibri"/>
                <a:cs typeface="Calibri"/>
              </a:rPr>
              <a:t>ste</a:t>
            </a:r>
            <a:r>
              <a:rPr sz="5550" spc="569" baseline="5255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5550" spc="202" baseline="52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487" baseline="5255" dirty="0">
                <a:solidFill>
                  <a:srgbClr val="FFFFFF"/>
                </a:solidFill>
                <a:latin typeface="Calibri"/>
                <a:cs typeface="Calibri"/>
              </a:rPr>
              <a:t>p</a:t>
            </a:r>
            <a:r>
              <a:rPr sz="5550" spc="487" baseline="4504" dirty="0">
                <a:solidFill>
                  <a:srgbClr val="FFFFFF"/>
                </a:solidFill>
                <a:latin typeface="Calibri"/>
                <a:cs typeface="Calibri"/>
              </a:rPr>
              <a:t>erf</a:t>
            </a:r>
            <a:r>
              <a:rPr sz="5550" spc="487" baseline="3753" dirty="0">
                <a:solidFill>
                  <a:srgbClr val="FFFFFF"/>
                </a:solidFill>
                <a:latin typeface="Calibri"/>
                <a:cs typeface="Calibri"/>
              </a:rPr>
              <a:t>orm</a:t>
            </a:r>
            <a:r>
              <a:rPr sz="5550" spc="487" baseline="3003" dirty="0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sz="5550" spc="487" baseline="2252" dirty="0">
                <a:solidFill>
                  <a:srgbClr val="FFFFFF"/>
                </a:solidFill>
                <a:latin typeface="Calibri"/>
                <a:cs typeface="Calibri"/>
              </a:rPr>
              <a:t>ce.</a:t>
            </a:r>
            <a:r>
              <a:rPr sz="5550" spc="202" baseline="2252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555" baseline="1501" dirty="0">
                <a:solidFill>
                  <a:srgbClr val="FFFFFF"/>
                </a:solidFill>
                <a:latin typeface="Calibri"/>
                <a:cs typeface="Calibri"/>
              </a:rPr>
              <a:t>Exp</a:t>
            </a:r>
            <a:r>
              <a:rPr sz="3700" spc="370" dirty="0">
                <a:solidFill>
                  <a:srgbClr val="FFFFFF"/>
                </a:solidFill>
                <a:latin typeface="Calibri"/>
                <a:cs typeface="Calibri"/>
              </a:rPr>
              <a:t>loring </a:t>
            </a:r>
            <a:r>
              <a:rPr sz="5550" spc="442" baseline="2252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5550" spc="442" baseline="1501" dirty="0">
                <a:solidFill>
                  <a:srgbClr val="FFFFFF"/>
                </a:solidFill>
                <a:latin typeface="Calibri"/>
                <a:cs typeface="Calibri"/>
              </a:rPr>
              <a:t>trat</a:t>
            </a:r>
            <a:r>
              <a:rPr sz="3700" spc="295" dirty="0">
                <a:solidFill>
                  <a:srgbClr val="FFFFFF"/>
                </a:solidFill>
                <a:latin typeface="Calibri"/>
                <a:cs typeface="Calibri"/>
              </a:rPr>
              <a:t>egies</a:t>
            </a:r>
            <a:r>
              <a:rPr sz="37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19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3700" spc="11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b="1" spc="455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5550" b="1" spc="682" baseline="-1501" dirty="0">
                <a:solidFill>
                  <a:srgbClr val="FFFFFF"/>
                </a:solidFill>
                <a:latin typeface="Calibri"/>
                <a:cs typeface="Calibri"/>
              </a:rPr>
              <a:t>pti</a:t>
            </a:r>
            <a:r>
              <a:rPr sz="5550" b="1" spc="682" baseline="-2252" dirty="0">
                <a:solidFill>
                  <a:srgbClr val="FFFFFF"/>
                </a:solidFill>
                <a:latin typeface="Calibri"/>
                <a:cs typeface="Calibri"/>
              </a:rPr>
              <a:t>miz</a:t>
            </a:r>
            <a:r>
              <a:rPr sz="5550" b="1" spc="682" baseline="-3003" dirty="0">
                <a:solidFill>
                  <a:srgbClr val="FFFFFF"/>
                </a:solidFill>
                <a:latin typeface="Calibri"/>
                <a:cs typeface="Calibri"/>
              </a:rPr>
              <a:t>ing</a:t>
            </a:r>
            <a:r>
              <a:rPr sz="5550" b="1" spc="1387" baseline="-300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405" baseline="3753" dirty="0">
                <a:solidFill>
                  <a:srgbClr val="FFFFFF"/>
                </a:solidFill>
                <a:latin typeface="Calibri"/>
                <a:cs typeface="Calibri"/>
              </a:rPr>
              <a:t>virtu</a:t>
            </a:r>
            <a:r>
              <a:rPr sz="5550" spc="405" baseline="3003" dirty="0">
                <a:solidFill>
                  <a:srgbClr val="FFFFFF"/>
                </a:solidFill>
                <a:latin typeface="Calibri"/>
                <a:cs typeface="Calibri"/>
              </a:rPr>
              <a:t>al</a:t>
            </a:r>
            <a:r>
              <a:rPr sz="5550" spc="165" baseline="3003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765" baseline="2252" dirty="0">
                <a:solidFill>
                  <a:srgbClr val="FFFFFF"/>
                </a:solidFill>
                <a:latin typeface="Calibri"/>
                <a:cs typeface="Calibri"/>
              </a:rPr>
              <a:t>me</a:t>
            </a:r>
            <a:r>
              <a:rPr sz="5550" spc="765" baseline="1501" dirty="0">
                <a:solidFill>
                  <a:srgbClr val="FFFFFF"/>
                </a:solidFill>
                <a:latin typeface="Calibri"/>
                <a:cs typeface="Calibri"/>
              </a:rPr>
              <a:t>mo</a:t>
            </a:r>
            <a:r>
              <a:rPr sz="3700" spc="509" dirty="0">
                <a:solidFill>
                  <a:srgbClr val="FFFFFF"/>
                </a:solidFill>
                <a:latin typeface="Calibri"/>
                <a:cs typeface="Calibri"/>
              </a:rPr>
              <a:t>ry</a:t>
            </a:r>
            <a:r>
              <a:rPr sz="3700" spc="1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spc="370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5550" spc="555" baseline="-1501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5550" spc="172" baseline="-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352" baseline="-1501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5550" spc="547" baseline="3003" dirty="0">
                <a:solidFill>
                  <a:srgbClr val="FFFFFF"/>
                </a:solidFill>
                <a:latin typeface="Calibri"/>
                <a:cs typeface="Calibri"/>
              </a:rPr>
              <a:t>im</a:t>
            </a:r>
            <a:r>
              <a:rPr sz="5550" spc="547" baseline="2252" dirty="0">
                <a:solidFill>
                  <a:srgbClr val="FFFFFF"/>
                </a:solidFill>
                <a:latin typeface="Calibri"/>
                <a:cs typeface="Calibri"/>
              </a:rPr>
              <a:t>pro</a:t>
            </a:r>
            <a:r>
              <a:rPr sz="5550" spc="547" baseline="1501" dirty="0">
                <a:solidFill>
                  <a:srgbClr val="FFFFFF"/>
                </a:solidFill>
                <a:latin typeface="Calibri"/>
                <a:cs typeface="Calibri"/>
              </a:rPr>
              <a:t>ve</a:t>
            </a:r>
            <a:r>
              <a:rPr sz="5550" spc="150" baseline="150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5550" spc="315" baseline="1501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3700" spc="210" dirty="0">
                <a:solidFill>
                  <a:srgbClr val="FFFFFF"/>
                </a:solidFill>
                <a:latin typeface="Calibri"/>
                <a:cs typeface="Calibri"/>
              </a:rPr>
              <a:t>verall</a:t>
            </a:r>
            <a:r>
              <a:rPr sz="3700" spc="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700" b="1" spc="405" dirty="0">
                <a:solidFill>
                  <a:srgbClr val="FFFFFF"/>
                </a:solidFill>
                <a:latin typeface="Calibri"/>
                <a:cs typeface="Calibri"/>
              </a:rPr>
              <a:t>per</a:t>
            </a:r>
            <a:r>
              <a:rPr sz="5550" b="1" spc="607" baseline="-1501" dirty="0">
                <a:solidFill>
                  <a:srgbClr val="FFFFFF"/>
                </a:solidFill>
                <a:latin typeface="Calibri"/>
                <a:cs typeface="Calibri"/>
              </a:rPr>
              <a:t>form</a:t>
            </a:r>
            <a:r>
              <a:rPr sz="5550" b="1" spc="607" baseline="-2252" dirty="0">
                <a:solidFill>
                  <a:srgbClr val="FFFFFF"/>
                </a:solidFill>
                <a:latin typeface="Calibri"/>
                <a:cs typeface="Calibri"/>
              </a:rPr>
              <a:t>an</a:t>
            </a:r>
            <a:r>
              <a:rPr sz="5550" b="1" spc="607" baseline="-3003" dirty="0">
                <a:solidFill>
                  <a:srgbClr val="FFFFFF"/>
                </a:solidFill>
                <a:latin typeface="Calibri"/>
                <a:cs typeface="Calibri"/>
              </a:rPr>
              <a:t>ce</a:t>
            </a:r>
            <a:r>
              <a:rPr sz="5550" spc="607" baseline="-3753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5550" baseline="-3753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8200" spc="925" dirty="0"/>
              <a:t>Virtual</a:t>
            </a:r>
            <a:r>
              <a:rPr sz="8200" spc="560" dirty="0"/>
              <a:t> </a:t>
            </a:r>
            <a:r>
              <a:rPr sz="8200" spc="1135" dirty="0"/>
              <a:t>Memory</a:t>
            </a:r>
            <a:r>
              <a:rPr sz="8200" spc="560" dirty="0"/>
              <a:t> </a:t>
            </a:r>
            <a:r>
              <a:rPr sz="8200" spc="1195" dirty="0"/>
              <a:t>Basics</a:t>
            </a:r>
            <a:endParaRPr sz="8200"/>
          </a:p>
        </p:txBody>
      </p:sp>
      <p:sp>
        <p:nvSpPr>
          <p:cNvPr id="3" name="object 3"/>
          <p:cNvSpPr txBox="1"/>
          <p:nvPr/>
        </p:nvSpPr>
        <p:spPr>
          <a:xfrm>
            <a:off x="2651290" y="4907547"/>
            <a:ext cx="14573250" cy="195707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 algn="just">
              <a:lnSpc>
                <a:spcPct val="100400"/>
              </a:lnSpc>
              <a:spcBef>
                <a:spcPts val="114"/>
              </a:spcBef>
            </a:pPr>
            <a:r>
              <a:rPr sz="4200" spc="575" dirty="0">
                <a:solidFill>
                  <a:srgbClr val="FFFFFF"/>
                </a:solidFill>
                <a:latin typeface="Calibri"/>
                <a:cs typeface="Calibri"/>
              </a:rPr>
              <a:t>Deﬁning</a:t>
            </a:r>
            <a:r>
              <a:rPr sz="4200" spc="1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b="1" spc="470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4200" b="1" spc="18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b="1" spc="70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4200" b="1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295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305" dirty="0">
                <a:solidFill>
                  <a:srgbClr val="FFFFFF"/>
                </a:solidFill>
                <a:latin typeface="Calibri"/>
                <a:cs typeface="Calibri"/>
              </a:rPr>
              <a:t>role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40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4200" spc="1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200" spc="655" dirty="0">
                <a:solidFill>
                  <a:srgbClr val="FFFFFF"/>
                </a:solidFill>
                <a:latin typeface="Calibri"/>
                <a:cs typeface="Calibri"/>
              </a:rPr>
              <a:t>managing </a:t>
            </a:r>
            <a:r>
              <a:rPr sz="4200" spc="490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b="1" spc="490" dirty="0">
                <a:solidFill>
                  <a:srgbClr val="FFFFFF"/>
                </a:solidFill>
                <a:latin typeface="Calibri"/>
                <a:cs typeface="Calibri"/>
              </a:rPr>
              <a:t>resources</a:t>
            </a:r>
            <a:r>
              <a:rPr sz="4200" spc="49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525" dirty="0">
                <a:solidFill>
                  <a:srgbClr val="FFFFFF"/>
                </a:solidFill>
                <a:latin typeface="Calibri"/>
                <a:cs typeface="Calibri"/>
              </a:rPr>
              <a:t>Discussing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459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509" dirty="0">
                <a:solidFill>
                  <a:srgbClr val="FFFFFF"/>
                </a:solidFill>
                <a:latin typeface="Calibri"/>
                <a:cs typeface="Calibri"/>
              </a:rPr>
              <a:t>concept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285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b="1" spc="690" dirty="0">
                <a:solidFill>
                  <a:srgbClr val="FFFFFF"/>
                </a:solidFill>
                <a:latin typeface="Calibri"/>
                <a:cs typeface="Calibri"/>
              </a:rPr>
              <a:t>paging </a:t>
            </a:r>
            <a:r>
              <a:rPr sz="4200" spc="58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42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b="1" spc="665" dirty="0">
                <a:solidFill>
                  <a:srgbClr val="FFFFFF"/>
                </a:solidFill>
                <a:latin typeface="Calibri"/>
                <a:cs typeface="Calibri"/>
              </a:rPr>
              <a:t>swapping</a:t>
            </a:r>
            <a:r>
              <a:rPr sz="4200" b="1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254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42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380" dirty="0">
                <a:solidFill>
                  <a:srgbClr val="FFFFFF"/>
                </a:solidFill>
                <a:latin typeface="Calibri"/>
                <a:cs typeface="Calibri"/>
              </a:rPr>
              <a:t>efﬁcient</a:t>
            </a:r>
            <a:r>
              <a:rPr sz="42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63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42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4200" spc="300" dirty="0">
                <a:solidFill>
                  <a:srgbClr val="FFFFFF"/>
                </a:solidFill>
                <a:latin typeface="Calibri"/>
                <a:cs typeface="Calibri"/>
              </a:rPr>
              <a:t>utilization.</a:t>
            </a:r>
            <a:endParaRPr sz="4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99549" y="433158"/>
            <a:ext cx="12853670" cy="95821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6100" spc="835" dirty="0"/>
              <a:t>Memory</a:t>
            </a:r>
            <a:r>
              <a:rPr sz="6100" spc="434" dirty="0"/>
              <a:t> </a:t>
            </a:r>
            <a:r>
              <a:rPr sz="6100" spc="730" dirty="0"/>
              <a:t>Allocation</a:t>
            </a:r>
            <a:r>
              <a:rPr sz="6100" spc="434" dirty="0"/>
              <a:t> </a:t>
            </a:r>
            <a:r>
              <a:rPr sz="6100" spc="830" dirty="0"/>
              <a:t>Techniques</a:t>
            </a:r>
            <a:endParaRPr sz="6100"/>
          </a:p>
        </p:txBody>
      </p:sp>
      <p:sp>
        <p:nvSpPr>
          <p:cNvPr id="4" name="object 4"/>
          <p:cNvSpPr txBox="1"/>
          <p:nvPr/>
        </p:nvSpPr>
        <p:spPr>
          <a:xfrm>
            <a:off x="3906202" y="2324411"/>
            <a:ext cx="11240135" cy="217106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00600"/>
              </a:lnSpc>
              <a:spcBef>
                <a:spcPts val="90"/>
              </a:spcBef>
            </a:pPr>
            <a:r>
              <a:rPr sz="3500" spc="390" dirty="0">
                <a:solidFill>
                  <a:srgbClr val="FFFFFF"/>
                </a:solidFill>
                <a:latin typeface="Calibri"/>
                <a:cs typeface="Calibri"/>
              </a:rPr>
              <a:t>Exploring</a:t>
            </a:r>
            <a:r>
              <a:rPr sz="350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570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3500" b="1" spc="2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400" dirty="0">
                <a:solidFill>
                  <a:srgbClr val="FFFFFF"/>
                </a:solidFill>
                <a:latin typeface="Calibri"/>
                <a:cs typeface="Calibri"/>
              </a:rPr>
              <a:t>allocation</a:t>
            </a:r>
            <a:r>
              <a:rPr sz="3500" b="1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90" dirty="0">
                <a:solidFill>
                  <a:srgbClr val="FFFFFF"/>
                </a:solidFill>
                <a:latin typeface="Calibri"/>
                <a:cs typeface="Calibri"/>
              </a:rPr>
              <a:t>methods,</a:t>
            </a:r>
            <a:r>
              <a:rPr sz="350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00" dirty="0">
                <a:solidFill>
                  <a:srgbClr val="FFFFFF"/>
                </a:solidFill>
                <a:latin typeface="Calibri"/>
                <a:cs typeface="Calibri"/>
              </a:rPr>
              <a:t>including </a:t>
            </a:r>
            <a:r>
              <a:rPr sz="3500" b="1" spc="420" dirty="0">
                <a:solidFill>
                  <a:srgbClr val="FFFFFF"/>
                </a:solidFill>
                <a:latin typeface="Calibri"/>
                <a:cs typeface="Calibri"/>
              </a:rPr>
              <a:t>static</a:t>
            </a:r>
            <a:r>
              <a:rPr sz="3500" b="1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8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535" dirty="0">
                <a:solidFill>
                  <a:srgbClr val="FFFFFF"/>
                </a:solidFill>
                <a:latin typeface="Calibri"/>
                <a:cs typeface="Calibri"/>
              </a:rPr>
              <a:t>dynamic</a:t>
            </a:r>
            <a:r>
              <a:rPr sz="3500" b="1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270" dirty="0">
                <a:solidFill>
                  <a:srgbClr val="FFFFFF"/>
                </a:solidFill>
                <a:latin typeface="Calibri"/>
                <a:cs typeface="Calibri"/>
              </a:rPr>
              <a:t>allocation.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00" dirty="0">
                <a:solidFill>
                  <a:srgbClr val="FFFFFF"/>
                </a:solidFill>
                <a:latin typeface="Calibri"/>
                <a:cs typeface="Calibri"/>
              </a:rPr>
              <a:t>Analyzing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55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3500" spc="450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350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235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350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b="1" spc="465" dirty="0">
                <a:solidFill>
                  <a:srgbClr val="FFFFFF"/>
                </a:solidFill>
                <a:latin typeface="Calibri"/>
                <a:cs typeface="Calibri"/>
              </a:rPr>
              <a:t>fragmentation</a:t>
            </a:r>
            <a:r>
              <a:rPr sz="3500" b="1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434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3500" spc="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85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3500" spc="8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500" spc="335" dirty="0">
                <a:solidFill>
                  <a:srgbClr val="FFFFFF"/>
                </a:solidFill>
                <a:latin typeface="Calibri"/>
                <a:cs typeface="Calibri"/>
              </a:rPr>
              <a:t>performance.</a:t>
            </a:r>
            <a:endParaRPr sz="35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038011" y="3836473"/>
            <a:ext cx="8388985" cy="24447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105"/>
              </a:spcBef>
            </a:pPr>
            <a:r>
              <a:rPr sz="3150" spc="434" dirty="0">
                <a:solidFill>
                  <a:srgbClr val="FFFFFF"/>
                </a:solidFill>
                <a:latin typeface="Calibri"/>
                <a:cs typeface="Calibri"/>
              </a:rPr>
              <a:t>Examining</a:t>
            </a:r>
            <a:r>
              <a:rPr sz="3150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400" dirty="0">
                <a:solidFill>
                  <a:srgbClr val="FFFFFF"/>
                </a:solidFill>
                <a:latin typeface="Calibri"/>
                <a:cs typeface="Calibri"/>
              </a:rPr>
              <a:t>optimization</a:t>
            </a:r>
            <a:r>
              <a:rPr sz="3150" b="1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55" dirty="0">
                <a:solidFill>
                  <a:srgbClr val="FFFFFF"/>
                </a:solidFill>
                <a:latin typeface="Calibri"/>
                <a:cs typeface="Calibri"/>
              </a:rPr>
              <a:t>techniques </a:t>
            </a:r>
            <a:r>
              <a:rPr sz="3150" spc="420" dirty="0">
                <a:solidFill>
                  <a:srgbClr val="FFFFFF"/>
                </a:solidFill>
                <a:latin typeface="Calibri"/>
                <a:cs typeface="Calibri"/>
              </a:rPr>
              <a:t>such</a:t>
            </a:r>
            <a:r>
              <a:rPr sz="3150" spc="1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30" dirty="0">
                <a:solidFill>
                  <a:srgbClr val="FFFFFF"/>
                </a:solidFill>
                <a:latin typeface="Calibri"/>
                <a:cs typeface="Calibri"/>
              </a:rPr>
              <a:t>as</a:t>
            </a:r>
            <a:r>
              <a:rPr sz="3150" spc="1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30" dirty="0">
                <a:solidFill>
                  <a:srgbClr val="FFFFFF"/>
                </a:solidFill>
                <a:latin typeface="Calibri"/>
                <a:cs typeface="Calibri"/>
              </a:rPr>
              <a:t>page</a:t>
            </a:r>
            <a:r>
              <a:rPr sz="3150" b="1" spc="2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450" dirty="0">
                <a:solidFill>
                  <a:srgbClr val="FFFFFF"/>
                </a:solidFill>
                <a:latin typeface="Calibri"/>
                <a:cs typeface="Calibri"/>
              </a:rPr>
              <a:t>replacement</a:t>
            </a:r>
            <a:r>
              <a:rPr sz="3150" b="1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50" dirty="0">
                <a:solidFill>
                  <a:srgbClr val="FFFFFF"/>
                </a:solidFill>
                <a:latin typeface="Calibri"/>
                <a:cs typeface="Calibri"/>
              </a:rPr>
              <a:t>algorithms </a:t>
            </a:r>
            <a:r>
              <a:rPr sz="3150" spc="4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15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30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3150" b="1" spc="2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405" dirty="0">
                <a:solidFill>
                  <a:srgbClr val="FFFFFF"/>
                </a:solidFill>
                <a:latin typeface="Calibri"/>
                <a:cs typeface="Calibri"/>
              </a:rPr>
              <a:t>compression</a:t>
            </a:r>
            <a:r>
              <a:rPr sz="3150" spc="40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3150" spc="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90" dirty="0">
                <a:solidFill>
                  <a:srgbClr val="FFFFFF"/>
                </a:solidFill>
                <a:latin typeface="Calibri"/>
                <a:cs typeface="Calibri"/>
              </a:rPr>
              <a:t>Highlighting </a:t>
            </a:r>
            <a:r>
              <a:rPr sz="3150" spc="36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85" dirty="0">
                <a:solidFill>
                  <a:srgbClr val="FFFFFF"/>
                </a:solidFill>
                <a:latin typeface="Calibri"/>
                <a:cs typeface="Calibri"/>
              </a:rPr>
              <a:t>importance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22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25" dirty="0">
                <a:solidFill>
                  <a:srgbClr val="FFFFFF"/>
                </a:solidFill>
                <a:latin typeface="Calibri"/>
                <a:cs typeface="Calibri"/>
              </a:rPr>
              <a:t>cache</a:t>
            </a:r>
            <a:r>
              <a:rPr sz="3150" b="1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4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150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b="1" spc="570" dirty="0">
                <a:solidFill>
                  <a:srgbClr val="FFFFFF"/>
                </a:solidFill>
                <a:latin typeface="Calibri"/>
                <a:cs typeface="Calibri"/>
              </a:rPr>
              <a:t>TLB</a:t>
            </a:r>
            <a:r>
              <a:rPr sz="3150" b="1" spc="1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170" dirty="0">
                <a:solidFill>
                  <a:srgbClr val="FFFFFF"/>
                </a:solidFill>
                <a:latin typeface="Calibri"/>
                <a:cs typeface="Calibri"/>
              </a:rPr>
              <a:t>for </a:t>
            </a:r>
            <a:r>
              <a:rPr sz="3150" spc="365" dirty="0">
                <a:solidFill>
                  <a:srgbClr val="FFFFFF"/>
                </a:solidFill>
                <a:latin typeface="Calibri"/>
                <a:cs typeface="Calibri"/>
              </a:rPr>
              <a:t>performance</a:t>
            </a:r>
            <a:r>
              <a:rPr sz="31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150" spc="385" dirty="0">
                <a:solidFill>
                  <a:srgbClr val="FFFFFF"/>
                </a:solidFill>
                <a:latin typeface="Calibri"/>
                <a:cs typeface="Calibri"/>
              </a:rPr>
              <a:t>enhancement.</a:t>
            </a:r>
            <a:endParaRPr sz="3150">
              <a:latin typeface="Calibri"/>
              <a:cs typeface="Calibr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39400" y="1106507"/>
            <a:ext cx="6740525" cy="195897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>
              <a:lnSpc>
                <a:spcPts val="7580"/>
              </a:lnSpc>
              <a:spcBef>
                <a:spcPts val="260"/>
              </a:spcBef>
            </a:pPr>
            <a:r>
              <a:rPr sz="6350" spc="720" dirty="0"/>
              <a:t>Virtual</a:t>
            </a:r>
            <a:r>
              <a:rPr sz="6350" spc="430" dirty="0"/>
              <a:t> </a:t>
            </a:r>
            <a:r>
              <a:rPr sz="6350" spc="860" dirty="0"/>
              <a:t>Memory </a:t>
            </a:r>
            <a:r>
              <a:rPr sz="6350" spc="795" dirty="0"/>
              <a:t>Optimization</a:t>
            </a:r>
            <a:endParaRPr sz="6350"/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4229" y="914170"/>
            <a:ext cx="5638799" cy="845819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 marR="5080" indent="979805">
              <a:lnSpc>
                <a:spcPts val="5250"/>
              </a:lnSpc>
              <a:spcBef>
                <a:spcPts val="254"/>
              </a:spcBef>
            </a:pPr>
            <a:r>
              <a:rPr spc="610" dirty="0"/>
              <a:t>Memory</a:t>
            </a:r>
            <a:r>
              <a:rPr spc="315" dirty="0"/>
              <a:t> </a:t>
            </a:r>
            <a:r>
              <a:rPr spc="615" dirty="0"/>
              <a:t>Mapping </a:t>
            </a:r>
            <a:r>
              <a:rPr spc="675" dirty="0"/>
              <a:t>and</a:t>
            </a:r>
            <a:r>
              <a:rPr spc="305" dirty="0"/>
              <a:t> </a:t>
            </a:r>
            <a:r>
              <a:rPr spc="635" dirty="0"/>
              <a:t>Address</a:t>
            </a:r>
            <a:r>
              <a:rPr spc="310" dirty="0"/>
              <a:t> </a:t>
            </a:r>
            <a:r>
              <a:rPr spc="500" dirty="0"/>
              <a:t>Translation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87030" y="3838772"/>
            <a:ext cx="7198359" cy="352552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585470" marR="577850" algn="ctr">
              <a:lnSpc>
                <a:spcPct val="100299"/>
              </a:lnSpc>
              <a:spcBef>
                <a:spcPts val="125"/>
              </a:spcBef>
            </a:pPr>
            <a:r>
              <a:rPr sz="3800" spc="470" dirty="0">
                <a:solidFill>
                  <a:srgbClr val="FFFFFF"/>
                </a:solidFill>
                <a:latin typeface="Calibri"/>
                <a:cs typeface="Calibri"/>
              </a:rPr>
              <a:t>Understanding</a:t>
            </a:r>
            <a:r>
              <a:rPr sz="3800" spc="2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630" dirty="0">
                <a:solidFill>
                  <a:srgbClr val="FFFFFF"/>
                </a:solidFill>
                <a:latin typeface="Calibri"/>
                <a:cs typeface="Calibri"/>
              </a:rPr>
              <a:t>memory mapping</a:t>
            </a:r>
            <a:r>
              <a:rPr sz="3800" b="1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53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260" dirty="0">
                <a:solidFill>
                  <a:srgbClr val="FFFFFF"/>
                </a:solidFill>
                <a:latin typeface="Calibri"/>
                <a:cs typeface="Calibri"/>
              </a:rPr>
              <a:t>its</a:t>
            </a:r>
            <a:r>
              <a:rPr sz="38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275" dirty="0">
                <a:solidFill>
                  <a:srgbClr val="FFFFFF"/>
                </a:solidFill>
                <a:latin typeface="Calibri"/>
                <a:cs typeface="Calibri"/>
              </a:rPr>
              <a:t>role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335" dirty="0">
                <a:solidFill>
                  <a:srgbClr val="FFFFFF"/>
                </a:solidFill>
                <a:latin typeface="Calibri"/>
                <a:cs typeface="Calibri"/>
              </a:rPr>
              <a:t>in </a:t>
            </a:r>
            <a:r>
              <a:rPr sz="3800" b="1" spc="540" dirty="0">
                <a:solidFill>
                  <a:srgbClr val="FFFFFF"/>
                </a:solidFill>
                <a:latin typeface="Calibri"/>
                <a:cs typeface="Calibri"/>
              </a:rPr>
              <a:t>address</a:t>
            </a:r>
            <a:r>
              <a:rPr sz="3800" b="1" spc="2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380" dirty="0">
                <a:solidFill>
                  <a:srgbClr val="FFFFFF"/>
                </a:solidFill>
                <a:latin typeface="Calibri"/>
                <a:cs typeface="Calibri"/>
              </a:rPr>
              <a:t>translation</a:t>
            </a:r>
            <a:r>
              <a:rPr sz="3800" spc="38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3800">
              <a:latin typeface="Calibri"/>
              <a:cs typeface="Calibri"/>
            </a:endParaRPr>
          </a:p>
          <a:p>
            <a:pPr marL="12700" marR="5080" algn="ctr">
              <a:lnSpc>
                <a:spcPct val="100299"/>
              </a:lnSpc>
              <a:spcBef>
                <a:spcPts val="75"/>
              </a:spcBef>
            </a:pPr>
            <a:r>
              <a:rPr sz="3800" spc="430" dirty="0">
                <a:solidFill>
                  <a:srgbClr val="FFFFFF"/>
                </a:solidFill>
                <a:latin typeface="Calibri"/>
                <a:cs typeface="Calibri"/>
              </a:rPr>
              <a:t>Exploring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42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500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26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380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615" dirty="0">
                <a:solidFill>
                  <a:srgbClr val="FFFFFF"/>
                </a:solidFill>
                <a:latin typeface="Calibri"/>
                <a:cs typeface="Calibri"/>
              </a:rPr>
              <a:t>page </a:t>
            </a:r>
            <a:r>
              <a:rPr sz="3800" b="1" spc="475" dirty="0">
                <a:solidFill>
                  <a:srgbClr val="FFFFFF"/>
                </a:solidFill>
                <a:latin typeface="Calibri"/>
                <a:cs typeface="Calibri"/>
              </a:rPr>
              <a:t>tables</a:t>
            </a:r>
            <a:r>
              <a:rPr sz="3800" b="1" spc="15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53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8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b="1" spc="690" dirty="0">
                <a:solidFill>
                  <a:srgbClr val="FFFFFF"/>
                </a:solidFill>
                <a:latin typeface="Calibri"/>
                <a:cs typeface="Calibri"/>
              </a:rPr>
              <a:t>TLB</a:t>
            </a:r>
            <a:r>
              <a:rPr sz="3800" b="1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484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380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300" dirty="0">
                <a:solidFill>
                  <a:srgbClr val="FFFFFF"/>
                </a:solidFill>
                <a:latin typeface="Calibri"/>
                <a:cs typeface="Calibri"/>
              </a:rPr>
              <a:t>virtual </a:t>
            </a:r>
            <a:r>
              <a:rPr sz="3800" spc="57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3800" spc="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800" spc="375" dirty="0">
                <a:solidFill>
                  <a:srgbClr val="FFFFFF"/>
                </a:solidFill>
                <a:latin typeface="Calibri"/>
                <a:cs typeface="Calibri"/>
              </a:rPr>
              <a:t>performance.</a:t>
            </a:r>
            <a:endParaRPr sz="38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56307" y="1106316"/>
            <a:ext cx="13170535" cy="10312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600" spc="740" dirty="0"/>
              <a:t>Virtual</a:t>
            </a:r>
            <a:r>
              <a:rPr sz="6600" spc="440" dirty="0"/>
              <a:t> </a:t>
            </a:r>
            <a:r>
              <a:rPr sz="6600" spc="900" dirty="0"/>
              <a:t>Memory</a:t>
            </a:r>
            <a:r>
              <a:rPr sz="6600" spc="445" dirty="0"/>
              <a:t> </a:t>
            </a:r>
            <a:r>
              <a:rPr sz="6600" spc="969" dirty="0"/>
              <a:t>Management</a:t>
            </a:r>
            <a:endParaRPr sz="6600"/>
          </a:p>
        </p:txBody>
      </p:sp>
      <p:sp>
        <p:nvSpPr>
          <p:cNvPr id="3" name="object 3"/>
          <p:cNvSpPr txBox="1"/>
          <p:nvPr/>
        </p:nvSpPr>
        <p:spPr>
          <a:xfrm>
            <a:off x="1954961" y="3219602"/>
            <a:ext cx="7479665" cy="36601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90"/>
              </a:spcBef>
            </a:pPr>
            <a:r>
              <a:rPr sz="3950" spc="484" dirty="0">
                <a:solidFill>
                  <a:srgbClr val="FFFFFF"/>
                </a:solidFill>
                <a:latin typeface="Calibri"/>
                <a:cs typeface="Calibri"/>
              </a:rPr>
              <a:t>Discussing</a:t>
            </a:r>
            <a:r>
              <a:rPr sz="39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430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3950" b="1" spc="2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645" dirty="0">
                <a:solidFill>
                  <a:srgbClr val="FFFFFF"/>
                </a:solidFill>
                <a:latin typeface="Calibri"/>
                <a:cs typeface="Calibri"/>
              </a:rPr>
              <a:t>memory </a:t>
            </a:r>
            <a:r>
              <a:rPr sz="3950" b="1" spc="660" dirty="0">
                <a:solidFill>
                  <a:srgbClr val="FFFFFF"/>
                </a:solidFill>
                <a:latin typeface="Calibri"/>
                <a:cs typeface="Calibri"/>
              </a:rPr>
              <a:t>management</a:t>
            </a:r>
            <a:r>
              <a:rPr sz="3950" b="1" spc="1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380" dirty="0">
                <a:solidFill>
                  <a:srgbClr val="FFFFFF"/>
                </a:solidFill>
                <a:latin typeface="Calibri"/>
                <a:cs typeface="Calibri"/>
              </a:rPr>
              <a:t>techniques, </a:t>
            </a:r>
            <a:r>
              <a:rPr sz="3950" spc="465" dirty="0">
                <a:solidFill>
                  <a:srgbClr val="FFFFFF"/>
                </a:solidFill>
                <a:latin typeface="Calibri"/>
                <a:cs typeface="Calibri"/>
              </a:rPr>
              <a:t>including</a:t>
            </a:r>
            <a:r>
              <a:rPr sz="3950" spc="1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655" dirty="0">
                <a:solidFill>
                  <a:srgbClr val="FFFFFF"/>
                </a:solidFill>
                <a:latin typeface="Calibri"/>
                <a:cs typeface="Calibri"/>
              </a:rPr>
              <a:t>demand</a:t>
            </a:r>
            <a:r>
              <a:rPr sz="3950" b="1" spc="2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635" dirty="0">
                <a:solidFill>
                  <a:srgbClr val="FFFFFF"/>
                </a:solidFill>
                <a:latin typeface="Calibri"/>
                <a:cs typeface="Calibri"/>
              </a:rPr>
              <a:t>paging </a:t>
            </a:r>
            <a:r>
              <a:rPr sz="3950" spc="5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950" spc="1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515" dirty="0">
                <a:solidFill>
                  <a:srgbClr val="FFFFFF"/>
                </a:solidFill>
                <a:latin typeface="Calibri"/>
                <a:cs typeface="Calibri"/>
              </a:rPr>
              <a:t>prepaging</a:t>
            </a:r>
            <a:r>
              <a:rPr sz="3950" spc="515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r>
              <a:rPr sz="3950" spc="1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445" dirty="0">
                <a:solidFill>
                  <a:srgbClr val="FFFFFF"/>
                </a:solidFill>
                <a:latin typeface="Calibri"/>
                <a:cs typeface="Calibri"/>
              </a:rPr>
              <a:t>Analyzing </a:t>
            </a:r>
            <a:r>
              <a:rPr sz="3950" spc="43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395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355" dirty="0">
                <a:solidFill>
                  <a:srgbClr val="FFFFFF"/>
                </a:solidFill>
                <a:latin typeface="Calibri"/>
                <a:cs typeface="Calibri"/>
              </a:rPr>
              <a:t>trade-</a:t>
            </a:r>
            <a:r>
              <a:rPr sz="3950" spc="265" dirty="0">
                <a:solidFill>
                  <a:srgbClr val="FFFFFF"/>
                </a:solidFill>
                <a:latin typeface="Calibri"/>
                <a:cs typeface="Calibri"/>
              </a:rPr>
              <a:t>offs</a:t>
            </a:r>
            <a:r>
              <a:rPr sz="39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470" dirty="0">
                <a:solidFill>
                  <a:srgbClr val="FFFFFF"/>
                </a:solidFill>
                <a:latin typeface="Calibri"/>
                <a:cs typeface="Calibri"/>
              </a:rPr>
              <a:t>between</a:t>
            </a:r>
            <a:r>
              <a:rPr sz="3950" spc="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560" dirty="0">
                <a:solidFill>
                  <a:srgbClr val="FFFFFF"/>
                </a:solidFill>
                <a:latin typeface="Calibri"/>
                <a:cs typeface="Calibri"/>
              </a:rPr>
              <a:t>eager </a:t>
            </a:r>
            <a:r>
              <a:rPr sz="3950" spc="54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3950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b="1" spc="484" dirty="0">
                <a:solidFill>
                  <a:srgbClr val="FFFFFF"/>
                </a:solidFill>
                <a:latin typeface="Calibri"/>
                <a:cs typeface="Calibri"/>
              </a:rPr>
              <a:t>lazy</a:t>
            </a:r>
            <a:r>
              <a:rPr sz="3950" b="1" spc="1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950" spc="365" dirty="0">
                <a:solidFill>
                  <a:srgbClr val="FFFFFF"/>
                </a:solidFill>
                <a:latin typeface="Calibri"/>
                <a:cs typeface="Calibri"/>
              </a:rPr>
              <a:t>loading.</a:t>
            </a:r>
            <a:endParaRPr sz="395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76688" y="2638234"/>
            <a:ext cx="6667500" cy="60959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8000" cy="10286973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68285" y="781989"/>
            <a:ext cx="15351760" cy="93789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5950" spc="850" dirty="0"/>
              <a:t>Performance</a:t>
            </a:r>
            <a:r>
              <a:rPr sz="5950" spc="425" dirty="0"/>
              <a:t> </a:t>
            </a:r>
            <a:r>
              <a:rPr sz="5950" spc="710" dirty="0"/>
              <a:t>Monitoring</a:t>
            </a:r>
            <a:r>
              <a:rPr sz="5950" spc="425" dirty="0"/>
              <a:t> </a:t>
            </a:r>
            <a:r>
              <a:rPr sz="5950" spc="919" dirty="0"/>
              <a:t>and</a:t>
            </a:r>
            <a:r>
              <a:rPr sz="5950" spc="425" dirty="0"/>
              <a:t> </a:t>
            </a:r>
            <a:r>
              <a:rPr sz="5950" spc="760" dirty="0"/>
              <a:t>Analysis</a:t>
            </a:r>
            <a:endParaRPr sz="5950"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R="5080" algn="ctr">
              <a:lnSpc>
                <a:spcPts val="4050"/>
              </a:lnSpc>
              <a:spcBef>
                <a:spcPts val="295"/>
              </a:spcBef>
            </a:pPr>
            <a:r>
              <a:rPr spc="390" dirty="0"/>
              <a:t>Exploring</a:t>
            </a:r>
            <a:r>
              <a:rPr spc="145" dirty="0"/>
              <a:t> </a:t>
            </a:r>
            <a:r>
              <a:rPr b="1" spc="385" dirty="0">
                <a:latin typeface="Calibri"/>
                <a:cs typeface="Calibri"/>
              </a:rPr>
              <a:t>tools</a:t>
            </a:r>
            <a:r>
              <a:rPr b="1" spc="145" dirty="0">
                <a:latin typeface="Calibri"/>
                <a:cs typeface="Calibri"/>
              </a:rPr>
              <a:t> </a:t>
            </a:r>
            <a:r>
              <a:rPr spc="480" dirty="0"/>
              <a:t>and</a:t>
            </a:r>
            <a:r>
              <a:rPr spc="150" dirty="0"/>
              <a:t> </a:t>
            </a:r>
            <a:r>
              <a:rPr b="1" spc="480" dirty="0">
                <a:latin typeface="Calibri"/>
                <a:cs typeface="Calibri"/>
              </a:rPr>
              <a:t>techniques</a:t>
            </a:r>
            <a:r>
              <a:rPr b="1" spc="145" dirty="0">
                <a:latin typeface="Calibri"/>
                <a:cs typeface="Calibri"/>
              </a:rPr>
              <a:t> </a:t>
            </a:r>
            <a:r>
              <a:rPr spc="210" dirty="0"/>
              <a:t>for</a:t>
            </a:r>
            <a:r>
              <a:rPr spc="150" dirty="0"/>
              <a:t> </a:t>
            </a:r>
            <a:r>
              <a:rPr spc="395" dirty="0"/>
              <a:t>monitoring </a:t>
            </a:r>
            <a:r>
              <a:rPr spc="480" dirty="0"/>
              <a:t>and</a:t>
            </a:r>
            <a:r>
              <a:rPr spc="145" dirty="0"/>
              <a:t> </a:t>
            </a:r>
            <a:r>
              <a:rPr spc="395" dirty="0"/>
              <a:t>analyzing</a:t>
            </a:r>
            <a:r>
              <a:rPr spc="145" dirty="0"/>
              <a:t> </a:t>
            </a:r>
            <a:r>
              <a:rPr spc="280" dirty="0"/>
              <a:t>virtual</a:t>
            </a:r>
            <a:r>
              <a:rPr spc="150" dirty="0"/>
              <a:t> </a:t>
            </a:r>
            <a:r>
              <a:rPr spc="520" dirty="0"/>
              <a:t>memory</a:t>
            </a:r>
            <a:r>
              <a:rPr spc="145" dirty="0"/>
              <a:t> </a:t>
            </a:r>
            <a:r>
              <a:rPr b="1" spc="420" dirty="0">
                <a:latin typeface="Calibri"/>
                <a:cs typeface="Calibri"/>
              </a:rPr>
              <a:t>performance</a:t>
            </a:r>
            <a:r>
              <a:rPr spc="420" dirty="0"/>
              <a:t>.</a:t>
            </a:r>
          </a:p>
          <a:p>
            <a:pPr algn="ctr">
              <a:lnSpc>
                <a:spcPts val="3995"/>
              </a:lnSpc>
            </a:pPr>
            <a:r>
              <a:rPr spc="480" dirty="0"/>
              <a:t>Emphasizing</a:t>
            </a:r>
            <a:r>
              <a:rPr spc="145" dirty="0"/>
              <a:t> </a:t>
            </a:r>
            <a:r>
              <a:rPr spc="385" dirty="0"/>
              <a:t>the</a:t>
            </a:r>
            <a:r>
              <a:rPr spc="150" dirty="0"/>
              <a:t> </a:t>
            </a:r>
            <a:r>
              <a:rPr spc="415" dirty="0"/>
              <a:t>importance</a:t>
            </a:r>
            <a:r>
              <a:rPr spc="150" dirty="0"/>
              <a:t> </a:t>
            </a:r>
            <a:r>
              <a:rPr spc="235" dirty="0"/>
              <a:t>of</a:t>
            </a:r>
            <a:r>
              <a:rPr spc="150" dirty="0"/>
              <a:t> </a:t>
            </a:r>
            <a:r>
              <a:rPr b="1" spc="509" dirty="0">
                <a:latin typeface="Calibri"/>
                <a:cs typeface="Calibri"/>
              </a:rPr>
              <a:t>tuning</a:t>
            </a:r>
            <a:r>
              <a:rPr b="1" spc="145" dirty="0">
                <a:latin typeface="Calibri"/>
                <a:cs typeface="Calibri"/>
              </a:rPr>
              <a:t> </a:t>
            </a:r>
            <a:r>
              <a:rPr spc="455" dirty="0"/>
              <a:t>and</a:t>
            </a:r>
          </a:p>
          <a:p>
            <a:pPr algn="ctr">
              <a:lnSpc>
                <a:spcPct val="100000"/>
              </a:lnSpc>
              <a:spcBef>
                <a:spcPts val="45"/>
              </a:spcBef>
            </a:pPr>
            <a:r>
              <a:rPr b="1" spc="434" dirty="0">
                <a:latin typeface="Calibri"/>
                <a:cs typeface="Calibri"/>
              </a:rPr>
              <a:t>optimization</a:t>
            </a:r>
            <a:r>
              <a:rPr b="1" spc="140" dirty="0">
                <a:latin typeface="Calibri"/>
                <a:cs typeface="Calibri"/>
              </a:rPr>
              <a:t> </a:t>
            </a:r>
            <a:r>
              <a:rPr spc="430" dirty="0"/>
              <a:t>based</a:t>
            </a:r>
            <a:r>
              <a:rPr spc="145" dirty="0"/>
              <a:t> </a:t>
            </a:r>
            <a:r>
              <a:rPr spc="440" dirty="0"/>
              <a:t>on</a:t>
            </a:r>
            <a:r>
              <a:rPr spc="140" dirty="0"/>
              <a:t> </a:t>
            </a:r>
            <a:r>
              <a:rPr spc="260" dirty="0"/>
              <a:t>real-</a:t>
            </a:r>
            <a:r>
              <a:rPr spc="420" dirty="0"/>
              <a:t>time</a:t>
            </a:r>
            <a:r>
              <a:rPr spc="145" dirty="0"/>
              <a:t> </a:t>
            </a:r>
            <a:r>
              <a:rPr spc="260" dirty="0"/>
              <a:t>data.</a:t>
            </a: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3634104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645" dirty="0"/>
              <a:t>Conclusion</a:t>
            </a:r>
            <a:endParaRPr sz="4800"/>
          </a:p>
        </p:txBody>
      </p:sp>
      <p:sp>
        <p:nvSpPr>
          <p:cNvPr id="4" name="object 4"/>
          <p:cNvSpPr txBox="1"/>
          <p:nvPr/>
        </p:nvSpPr>
        <p:spPr>
          <a:xfrm>
            <a:off x="6298272" y="1195299"/>
            <a:ext cx="3524250" cy="642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50" spc="555" dirty="0">
                <a:solidFill>
                  <a:srgbClr val="FFFFFF"/>
                </a:solidFill>
                <a:latin typeface="Calibri"/>
                <a:cs typeface="Calibri"/>
              </a:rPr>
              <a:t>Summarizing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595527" y="1195299"/>
            <a:ext cx="7377430" cy="6426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78305" algn="l"/>
                <a:tab pos="3359150" algn="l"/>
                <a:tab pos="6665595" algn="l"/>
              </a:tabLst>
            </a:pPr>
            <a:r>
              <a:rPr sz="4050" spc="415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40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4050" spc="380" dirty="0">
                <a:solidFill>
                  <a:srgbClr val="FFFFFF"/>
                </a:solidFill>
                <a:latin typeface="Calibri"/>
                <a:cs typeface="Calibri"/>
              </a:rPr>
              <a:t>key</a:t>
            </a:r>
            <a:r>
              <a:rPr sz="40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4050" spc="345" dirty="0">
                <a:solidFill>
                  <a:srgbClr val="FFFFFF"/>
                </a:solidFill>
                <a:latin typeface="Calibri"/>
                <a:cs typeface="Calibri"/>
              </a:rPr>
              <a:t>strategies</a:t>
            </a:r>
            <a:r>
              <a:rPr sz="40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4050" spc="20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298272" y="1804899"/>
            <a:ext cx="11674475" cy="3109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99900"/>
              </a:lnSpc>
              <a:spcBef>
                <a:spcPts val="105"/>
              </a:spcBef>
            </a:pPr>
            <a:r>
              <a:rPr sz="4050" b="1" spc="535" dirty="0">
                <a:solidFill>
                  <a:srgbClr val="FFFFFF"/>
                </a:solidFill>
                <a:latin typeface="Calibri"/>
                <a:cs typeface="Calibri"/>
              </a:rPr>
              <a:t>optimizing</a:t>
            </a:r>
            <a:r>
              <a:rPr sz="4050" b="1" spc="83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4050" spc="315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4050" spc="83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4050" spc="585" dirty="0">
                <a:solidFill>
                  <a:srgbClr val="FFFFFF"/>
                </a:solidFill>
                <a:latin typeface="Calibri"/>
                <a:cs typeface="Calibri"/>
              </a:rPr>
              <a:t>memory</a:t>
            </a:r>
            <a:r>
              <a:rPr sz="4050" spc="830" dirty="0">
                <a:solidFill>
                  <a:srgbClr val="FFFFFF"/>
                </a:solidFill>
                <a:latin typeface="Calibri"/>
                <a:cs typeface="Calibri"/>
              </a:rPr>
              <a:t>    </a:t>
            </a:r>
            <a:r>
              <a:rPr sz="4050" spc="350" dirty="0">
                <a:solidFill>
                  <a:srgbClr val="FFFFFF"/>
                </a:solidFill>
                <a:latin typeface="Calibri"/>
                <a:cs typeface="Calibri"/>
              </a:rPr>
              <a:t>systems. </a:t>
            </a:r>
            <a:r>
              <a:rPr sz="4050" spc="535" dirty="0">
                <a:solidFill>
                  <a:srgbClr val="FFFFFF"/>
                </a:solidFill>
                <a:latin typeface="Calibri"/>
                <a:cs typeface="Calibri"/>
              </a:rPr>
              <a:t>Emphasizing</a:t>
            </a:r>
            <a:r>
              <a:rPr sz="4050" spc="5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4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4050" spc="5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09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4050" spc="6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2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4050" spc="5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315" dirty="0">
                <a:solidFill>
                  <a:srgbClr val="FFFFFF"/>
                </a:solidFill>
                <a:latin typeface="Calibri"/>
                <a:cs typeface="Calibri"/>
              </a:rPr>
              <a:t>virtual</a:t>
            </a:r>
            <a:r>
              <a:rPr sz="4050" spc="6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75" dirty="0">
                <a:solidFill>
                  <a:srgbClr val="FFFFFF"/>
                </a:solidFill>
                <a:latin typeface="Calibri"/>
                <a:cs typeface="Calibri"/>
              </a:rPr>
              <a:t>memory </a:t>
            </a:r>
            <a:r>
              <a:rPr sz="4050" spc="49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4050" spc="7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254" dirty="0">
                <a:solidFill>
                  <a:srgbClr val="FFFFFF"/>
                </a:solidFill>
                <a:latin typeface="Calibri"/>
                <a:cs typeface="Calibri"/>
              </a:rPr>
              <a:t>overall</a:t>
            </a:r>
            <a:r>
              <a:rPr sz="4050" spc="7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45" dirty="0">
                <a:solidFill>
                  <a:srgbClr val="FFFFFF"/>
                </a:solidFill>
                <a:latin typeface="Calibri"/>
                <a:cs typeface="Calibri"/>
              </a:rPr>
              <a:t>system</a:t>
            </a:r>
            <a:r>
              <a:rPr sz="4050" spc="72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b="1" spc="550" dirty="0">
                <a:solidFill>
                  <a:srgbClr val="FFFFFF"/>
                </a:solidFill>
                <a:latin typeface="Calibri"/>
                <a:cs typeface="Calibri"/>
              </a:rPr>
              <a:t>performance</a:t>
            </a:r>
            <a:r>
              <a:rPr sz="4050" b="1" spc="72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5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4050" spc="715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15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4050" spc="465" dirty="0">
                <a:solidFill>
                  <a:srgbClr val="FFFFFF"/>
                </a:solidFill>
                <a:latin typeface="Calibri"/>
                <a:cs typeface="Calibri"/>
              </a:rPr>
              <a:t>importance</a:t>
            </a:r>
            <a:r>
              <a:rPr sz="4050" spc="20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25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405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450" dirty="0">
                <a:solidFill>
                  <a:srgbClr val="FFFFFF"/>
                </a:solidFill>
                <a:latin typeface="Calibri"/>
                <a:cs typeface="Calibri"/>
              </a:rPr>
              <a:t>continuous</a:t>
            </a:r>
            <a:r>
              <a:rPr sz="4050" spc="204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b="1" spc="540" dirty="0">
                <a:solidFill>
                  <a:srgbClr val="FFFFFF"/>
                </a:solidFill>
                <a:latin typeface="Calibri"/>
                <a:cs typeface="Calibri"/>
              </a:rPr>
              <a:t>monitoring</a:t>
            </a:r>
            <a:r>
              <a:rPr sz="4050" b="1" spc="200" dirty="0">
                <a:solidFill>
                  <a:srgbClr val="FFFFFF"/>
                </a:solidFill>
                <a:latin typeface="Calibri"/>
                <a:cs typeface="Calibri"/>
              </a:rPr>
              <a:t>  </a:t>
            </a:r>
            <a:r>
              <a:rPr sz="4050" spc="53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4050" b="1" spc="470" dirty="0">
                <a:solidFill>
                  <a:srgbClr val="FFFFFF"/>
                </a:solidFill>
                <a:latin typeface="Calibri"/>
                <a:cs typeface="Calibri"/>
              </a:rPr>
              <a:t>tuning</a:t>
            </a:r>
            <a:r>
              <a:rPr sz="4050" spc="470" dirty="0">
                <a:solidFill>
                  <a:srgbClr val="FFFFFF"/>
                </a:solidFill>
                <a:latin typeface="Calibri"/>
                <a:cs typeface="Calibri"/>
              </a:rPr>
              <a:t>.</a:t>
            </a:r>
            <a:endParaRPr sz="405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5216207" y="0"/>
                </a:moveTo>
                <a:lnTo>
                  <a:pt x="0" y="0"/>
                </a:lnTo>
                <a:lnTo>
                  <a:pt x="0" y="28575"/>
                </a:lnTo>
                <a:lnTo>
                  <a:pt x="5216207" y="28575"/>
                </a:lnTo>
                <a:lnTo>
                  <a:pt x="5216207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238</Words>
  <Application>Microsoft Office PowerPoint</Application>
  <PresentationFormat>Custom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Roboto</vt:lpstr>
      <vt:lpstr>Times New Roman</vt:lpstr>
      <vt:lpstr>Office Theme</vt:lpstr>
      <vt:lpstr>Optimizing Performance Through Virtual Memory Systems</vt:lpstr>
      <vt:lpstr>Introduction</vt:lpstr>
      <vt:lpstr>Virtual Memory Basics</vt:lpstr>
      <vt:lpstr>Memory Allocation Techniques</vt:lpstr>
      <vt:lpstr>Virtual Memory Optimization</vt:lpstr>
      <vt:lpstr>Memory Mapping and Address Translation</vt:lpstr>
      <vt:lpstr>Virtual Memory Management</vt:lpstr>
      <vt:lpstr>Performance Monitoring and Analysis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Performance Through Virtual Memory Systems</dc:title>
  <dc:creator>Santhakumari</dc:creator>
  <cp:lastModifiedBy>Nappinnai Nachiar</cp:lastModifiedBy>
  <cp:revision>3</cp:revision>
  <dcterms:created xsi:type="dcterms:W3CDTF">2024-03-19T08:19:24Z</dcterms:created>
  <dcterms:modified xsi:type="dcterms:W3CDTF">2024-08-01T07:01:53Z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2024-03-19T00:00:00Z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2024-03-19T00:00:00Z</vt:filetime>
  </property>
  <property fmtid="{D5CDD505-2E9C-101B-9397-08002B2CF9AE}" pid="5" name="Producer">
    <vt:lpwstr>GPL Ghostscript 10.02.0</vt:lpwstr>
  </property>
</Properties>
</file>